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D0131-B5C6-4CD1-87D4-88E300FDCD5D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FE9FAA-99FD-4E0E-B856-F9D084FE27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2.bp.blogspot.com/-ag5gO8rmE1E/UUNbti-siGI/AAAAAAAAANY/B-VkDDm4Wr0/s300-c/bantal-emoticon-orange-l-talk-to-the-hand-600x60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Vocabulary </a:t>
            </a:r>
            <a:br>
              <a:rPr lang="en-US" b="1" dirty="0" smtClean="0"/>
            </a:br>
            <a:r>
              <a:rPr lang="en-US" b="1" dirty="0" smtClean="0"/>
              <a:t>Week One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3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VICISSITUDE</a:t>
            </a:r>
            <a:br>
              <a:rPr lang="en-US" dirty="0" smtClean="0"/>
            </a:br>
            <a:r>
              <a:rPr lang="en-US" dirty="0" smtClean="0"/>
              <a:t>(NOUN)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a change in fortune (usually for the bad) 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Andy thought he had prepared for any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n-US" b="1" i="1" dirty="0" smtClean="0">
                <a:solidFill>
                  <a:srgbClr val="FF0000"/>
                </a:solidFill>
              </a:rPr>
              <a:t>icissitude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life might throw at him.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 descr="http://image.shutterstock.com/z/stock-vector-unlucky-guy-about-to-get-hit-by-a-falling-piano-162651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38125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89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Vitriolic</a:t>
            </a:r>
            <a:br>
              <a:rPr lang="en-US" dirty="0" smtClean="0"/>
            </a:br>
            <a:r>
              <a:rPr lang="en-US" sz="2800" dirty="0" smtClean="0"/>
              <a:t>(ADJECTIVE)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orrosive, bitter, scathing, filled with malice</a:t>
            </a:r>
          </a:p>
          <a:p>
            <a:pPr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7720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3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Autonomous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dirty="0" smtClean="0"/>
              <a:t>adjective)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self-governing</a:t>
            </a:r>
          </a:p>
          <a:p>
            <a:r>
              <a:rPr lang="en-US" dirty="0" smtClean="0"/>
              <a:t>having the ability to self-govern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sz="1600" b="1" dirty="0" smtClean="0"/>
              <a:t>When you leave home, you will be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autonomous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" name="Picture 3" descr="http://www.referenceforbusiness.com/photos/autonomy-4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2926080" cy="292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1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Bacchanal </a:t>
            </a:r>
            <a:br>
              <a:rPr lang="en-US" dirty="0" smtClean="0"/>
            </a:br>
            <a:r>
              <a:rPr lang="en-US" sz="2800" dirty="0" smtClean="0"/>
              <a:t>(noun)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Drunken, riotous celebration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The New Year’s Eve </a:t>
            </a:r>
            <a:r>
              <a:rPr lang="en-US" b="1" i="1" dirty="0" smtClean="0">
                <a:solidFill>
                  <a:srgbClr val="FF0000"/>
                </a:solidFill>
              </a:rPr>
              <a:t>bacchanal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was one for the ages.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1028" name="Picture 4" descr="C:\Users\Yvonne\AppData\Local\Microsoft\Windows\Temporary Internet Files\Content.IE5\WCS473QG\image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368441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9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Benign</a:t>
            </a:r>
            <a:br>
              <a:rPr lang="en-US" dirty="0" smtClean="0"/>
            </a:br>
            <a:r>
              <a:rPr lang="en-US" sz="3100" dirty="0" smtClean="0"/>
              <a:t>(Adjective)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not malignant  </a:t>
            </a:r>
          </a:p>
          <a:p>
            <a:pPr marL="285750" indent="-285750"/>
            <a:r>
              <a:rPr lang="en-US" dirty="0" smtClean="0"/>
              <a:t>kind and mild in nature </a:t>
            </a:r>
            <a:endParaRPr lang="en-US" dirty="0"/>
          </a:p>
        </p:txBody>
      </p:sp>
      <p:pic>
        <p:nvPicPr>
          <p:cNvPr id="4" name="Picture 3" descr="http://c14608526.r26.cf2.rackcdn.com/031AF35F-C687-4DA7-A93F-3A1CA00E2CA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799"/>
            <a:ext cx="365381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56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DEIGN</a:t>
            </a:r>
            <a:br>
              <a:rPr lang="en-US" dirty="0" smtClean="0"/>
            </a:br>
            <a:r>
              <a:rPr lang="en-US" sz="2800" dirty="0" smtClean="0"/>
              <a:t>(VERB)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do something one feels is below his/her dignity</a:t>
            </a:r>
          </a:p>
          <a:p>
            <a:r>
              <a:rPr lang="en-US" dirty="0" smtClean="0"/>
              <a:t>Lower oneself, condescend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r>
              <a:rPr lang="en-US" dirty="0" smtClean="0"/>
              <a:t>Pete said he would not </a:t>
            </a:r>
            <a:r>
              <a:rPr lang="en-US" b="1" i="1" dirty="0" smtClean="0">
                <a:solidFill>
                  <a:srgbClr val="FF0000"/>
                </a:solidFill>
              </a:rPr>
              <a:t>deign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listen to petty gossip.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 descr="http://2.bp.blogspot.com/-ag5gO8rmE1E/UUNbti-siGI/AAAAAAAAANY/B-VkDDm4Wr0/s300-c/bantal-emoticon-orange-l-talk-to-the-hand-600x600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1354"/>
            <a:ext cx="213042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71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Erstwhile</a:t>
            </a:r>
            <a:br>
              <a:rPr lang="en-US" dirty="0" smtClean="0"/>
            </a:br>
            <a:r>
              <a:rPr lang="en-US" sz="3100" dirty="0" smtClean="0"/>
              <a:t>(adjective/adverb)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former/previous (adjective)</a:t>
            </a:r>
          </a:p>
          <a:p>
            <a:r>
              <a:rPr lang="en-US" dirty="0" smtClean="0"/>
              <a:t>formerly/previously(adverb)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r>
              <a:rPr lang="en-US" dirty="0" smtClean="0"/>
              <a:t>Dog-walking was Carla’s </a:t>
            </a:r>
            <a:r>
              <a:rPr lang="en-US" b="1" i="1" dirty="0" smtClean="0">
                <a:solidFill>
                  <a:srgbClr val="FF0000"/>
                </a:solidFill>
              </a:rPr>
              <a:t>erstwhile</a:t>
            </a:r>
            <a:r>
              <a:rPr lang="en-US" dirty="0" smtClean="0"/>
              <a:t> job. </a:t>
            </a:r>
            <a:endParaRPr lang="en-US" dirty="0"/>
          </a:p>
        </p:txBody>
      </p:sp>
      <p:pic>
        <p:nvPicPr>
          <p:cNvPr id="4" name="Picture 3" descr="https://s-media-cache-ak0.pinimg.com/564x/20/64/93/20649379a311baf11d7b1b39826af4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438400"/>
            <a:ext cx="2320745" cy="24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4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RAPPROCHMENT</a:t>
            </a:r>
            <a:br>
              <a:rPr lang="en-US" dirty="0" smtClean="0"/>
            </a:br>
            <a:r>
              <a:rPr lang="en-US" sz="2800" dirty="0" smtClean="0"/>
              <a:t>(NOUN)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Reconciliation (especially in international affairs)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Recently the U.S. and Iran have taken steps towards </a:t>
            </a:r>
            <a:r>
              <a:rPr lang="en-US" b="1" i="1" dirty="0" smtClean="0">
                <a:solidFill>
                  <a:srgbClr val="FF0000"/>
                </a:solidFill>
              </a:rPr>
              <a:t>rapprochement. </a:t>
            </a:r>
            <a:endParaRPr lang="en-US" b="1" i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2819400"/>
            <a:ext cx="3887502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7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</a:t>
            </a:r>
            <a:br>
              <a:rPr lang="en-US" dirty="0" smtClean="0"/>
            </a:br>
            <a:r>
              <a:rPr lang="en-US" sz="2800" dirty="0" smtClean="0"/>
              <a:t>(ADJECTIVE)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ghostly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r>
              <a:rPr lang="en-US" dirty="0" smtClean="0"/>
              <a:t>Hamlet is visited by the </a:t>
            </a:r>
            <a:r>
              <a:rPr lang="en-US" b="1" i="1" dirty="0" smtClean="0">
                <a:solidFill>
                  <a:srgbClr val="FF0000"/>
                </a:solidFill>
              </a:rPr>
              <a:t>spectral</a:t>
            </a:r>
            <a:r>
              <a:rPr lang="en-US" dirty="0" smtClean="0"/>
              <a:t> image of his dead father.  </a:t>
            </a:r>
            <a:endParaRPr lang="en-US" dirty="0"/>
          </a:p>
        </p:txBody>
      </p:sp>
      <p:pic>
        <p:nvPicPr>
          <p:cNvPr id="3075" name="Picture 3" descr="C:\Users\Yvonne\AppData\Local\Microsoft\Windows\Temporary Internet Files\Content.IE5\6IDBDY1N\ghos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0299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4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SUBTERFUGE</a:t>
            </a:r>
            <a:br>
              <a:rPr lang="en-US" dirty="0" smtClean="0"/>
            </a:br>
            <a:r>
              <a:rPr lang="en-US" sz="2800" dirty="0" smtClean="0"/>
              <a:t>(Noun)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eceitful trickery used to achieve a goal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78" y="2895600"/>
            <a:ext cx="379211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46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1298</TotalTime>
  <Words>160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Vocabulary  Week One</vt:lpstr>
      <vt:lpstr>Autonomous (adjective)</vt:lpstr>
      <vt:lpstr>Bacchanal  (noun)</vt:lpstr>
      <vt:lpstr>Benign (Adjective)</vt:lpstr>
      <vt:lpstr>DEIGN (VERB)</vt:lpstr>
      <vt:lpstr>Erstwhile (adjective/adverb)</vt:lpstr>
      <vt:lpstr>RAPPROCHMENT (NOUN)</vt:lpstr>
      <vt:lpstr>SPECTRAL (ADJECTIVE)</vt:lpstr>
      <vt:lpstr>SUBTERFUGE (Noun)</vt:lpstr>
      <vt:lpstr>VICISSITUDE (NOUN)</vt:lpstr>
      <vt:lpstr>Vitriolic (ADJECTIVE)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 Week One</dc:title>
  <dc:creator>Yvonne</dc:creator>
  <cp:lastModifiedBy>Yvonne</cp:lastModifiedBy>
  <cp:revision>16</cp:revision>
  <dcterms:created xsi:type="dcterms:W3CDTF">2016-09-04T20:52:56Z</dcterms:created>
  <dcterms:modified xsi:type="dcterms:W3CDTF">2016-09-06T10:16:11Z</dcterms:modified>
</cp:coreProperties>
</file>