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248DFC-F396-415B-900F-DC6E793ADB86}" type="datetimeFigureOut">
              <a:rPr lang="en-US" smtClean="0"/>
              <a:t>4/9/2015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3319E-4246-42C5-BA75-C257AB71654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248DFC-F396-415B-900F-DC6E793ADB86}" type="datetimeFigureOut">
              <a:rPr lang="en-US" smtClean="0"/>
              <a:t>4/9/2015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3319E-4246-42C5-BA75-C257AB71654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248DFC-F396-415B-900F-DC6E793ADB86}" type="datetimeFigureOut">
              <a:rPr lang="en-US" smtClean="0"/>
              <a:t>4/9/2015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3319E-4246-42C5-BA75-C257AB71654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248DFC-F396-415B-900F-DC6E793ADB86}" type="datetimeFigureOut">
              <a:rPr lang="en-US" smtClean="0"/>
              <a:t>4/9/2015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3319E-4246-42C5-BA75-C257AB71654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248DFC-F396-415B-900F-DC6E793ADB86}" type="datetimeFigureOut">
              <a:rPr lang="en-US" smtClean="0"/>
              <a:t>4/9/2015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3319E-4246-42C5-BA75-C257AB71654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B248DFC-F396-415B-900F-DC6E793ADB86}" type="datetimeFigureOut">
              <a:rPr lang="en-US" smtClean="0"/>
              <a:t>4/9/2015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3319E-4246-42C5-BA75-C257AB71654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248DFC-F396-415B-900F-DC6E793ADB86}" type="datetimeFigureOut">
              <a:rPr lang="en-US" smtClean="0"/>
              <a:t>4/9/2015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F3319E-4246-42C5-BA75-C257AB71654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248DFC-F396-415B-900F-DC6E793ADB86}" type="datetimeFigureOut">
              <a:rPr lang="en-US" smtClean="0"/>
              <a:t>4/9/2015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F3319E-4246-42C5-BA75-C257AB71654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248DFC-F396-415B-900F-DC6E793ADB86}" type="datetimeFigureOut">
              <a:rPr lang="en-US" smtClean="0"/>
              <a:t>4/9/2015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F3319E-4246-42C5-BA75-C257AB71654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248DFC-F396-415B-900F-DC6E793ADB86}" type="datetimeFigureOut">
              <a:rPr lang="en-US" smtClean="0"/>
              <a:t>4/9/2015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3319E-4246-42C5-BA75-C257AB71654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248DFC-F396-415B-900F-DC6E793ADB86}" type="datetimeFigureOut">
              <a:rPr lang="en-US" smtClean="0"/>
              <a:t>4/9/2015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3319E-4246-42C5-BA75-C257AB716541}" type="slidenum">
              <a:rPr lang="en-US" smtClean="0"/>
              <a:t>‹#›</a:t>
            </a:fld>
            <a:endParaRPr lang="en-US"/>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FB248DFC-F396-415B-900F-DC6E793ADB86}" type="datetimeFigureOut">
              <a:rPr lang="en-US" smtClean="0"/>
              <a:t>4/9/2015</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C8F3319E-4246-42C5-BA75-C257AB71654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Shakespearean Allusions</a:t>
            </a:r>
            <a:endParaRPr lang="en-US" dirty="0"/>
          </a:p>
        </p:txBody>
      </p:sp>
      <p:sp>
        <p:nvSpPr>
          <p:cNvPr id="3" name="Subtitle 2"/>
          <p:cNvSpPr>
            <a:spLocks noGrp="1"/>
          </p:cNvSpPr>
          <p:nvPr>
            <p:ph type="subTitle" idx="1"/>
          </p:nvPr>
        </p:nvSpPr>
        <p:spPr/>
        <p:txBody>
          <a:bodyPr/>
          <a:lstStyle/>
          <a:p>
            <a:pPr algn="ctr"/>
            <a:r>
              <a:rPr lang="en-US" dirty="0" smtClean="0"/>
              <a:t>Brave New World</a:t>
            </a:r>
            <a:endParaRPr lang="en-US" dirty="0"/>
          </a:p>
        </p:txBody>
      </p:sp>
      <p:pic>
        <p:nvPicPr>
          <p:cNvPr id="4" name="Picture 3" descr="http://ecx.images-amazon.com/images/I/41le8ej-fiL._SY344_BO1,204,203,200_.jpg"/>
          <p:cNvPicPr/>
          <p:nvPr/>
        </p:nvPicPr>
        <p:blipFill>
          <a:blip r:embed="rId2">
            <a:extLst>
              <a:ext uri="{28A0092B-C50C-407E-A947-70E740481C1C}">
                <a14:useLocalDpi xmlns:a14="http://schemas.microsoft.com/office/drawing/2010/main" val="0"/>
              </a:ext>
            </a:extLst>
          </a:blip>
          <a:srcRect/>
          <a:stretch>
            <a:fillRect/>
          </a:stretch>
        </p:blipFill>
        <p:spPr bwMode="auto">
          <a:xfrm>
            <a:off x="2115185" y="381000"/>
            <a:ext cx="2170430" cy="3295650"/>
          </a:xfrm>
          <a:prstGeom prst="rect">
            <a:avLst/>
          </a:prstGeom>
          <a:noFill/>
          <a:ln>
            <a:noFill/>
          </a:ln>
        </p:spPr>
      </p:pic>
      <p:pic>
        <p:nvPicPr>
          <p:cNvPr id="1026" name="Picture 2" descr="C:\Users\Yvonne\AppData\Local\Microsoft\Windows\Temporary Internet Files\Content.IE5\3YUIV2TJ\MC90037907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57800" y="2133600"/>
            <a:ext cx="1402690" cy="18928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755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Romeo and Juliet</a:t>
            </a:r>
            <a:endParaRPr lang="en-US" dirty="0"/>
          </a:p>
        </p:txBody>
      </p:sp>
      <p:sp>
        <p:nvSpPr>
          <p:cNvPr id="5" name="Text Placeholder 4"/>
          <p:cNvSpPr>
            <a:spLocks noGrp="1"/>
          </p:cNvSpPr>
          <p:nvPr>
            <p:ph type="body" idx="1"/>
          </p:nvPr>
        </p:nvSpPr>
        <p:spPr/>
        <p:txBody>
          <a:bodyPr/>
          <a:lstStyle/>
          <a:p>
            <a:pPr algn="ctr"/>
            <a:r>
              <a:rPr lang="en-US" dirty="0" smtClean="0"/>
              <a:t>Shakespeare</a:t>
            </a:r>
            <a:endParaRPr lang="en-US" dirty="0"/>
          </a:p>
        </p:txBody>
      </p:sp>
      <p:sp>
        <p:nvSpPr>
          <p:cNvPr id="6" name="Content Placeholder 5"/>
          <p:cNvSpPr>
            <a:spLocks noGrp="1"/>
          </p:cNvSpPr>
          <p:nvPr>
            <p:ph sz="half" idx="2"/>
          </p:nvPr>
        </p:nvSpPr>
        <p:spPr/>
        <p:txBody>
          <a:bodyPr>
            <a:normAutofit fontScale="70000" lnSpcReduction="20000"/>
          </a:bodyPr>
          <a:lstStyle/>
          <a:p>
            <a:pPr marL="0" indent="0">
              <a:buNone/>
            </a:pPr>
            <a:r>
              <a:rPr lang="en-US" b="1" dirty="0">
                <a:solidFill>
                  <a:srgbClr val="FF0000"/>
                </a:solidFill>
              </a:rPr>
              <a:t>“Is there no pity sitting in the clouds,</a:t>
            </a:r>
          </a:p>
          <a:p>
            <a:pPr marL="0" indent="0">
              <a:buNone/>
            </a:pPr>
            <a:r>
              <a:rPr lang="en-US" b="1" dirty="0">
                <a:solidFill>
                  <a:srgbClr val="FF0000"/>
                </a:solidFill>
              </a:rPr>
              <a:t>That sees into the bottom of my grief?</a:t>
            </a:r>
          </a:p>
          <a:p>
            <a:pPr marL="0" indent="0">
              <a:buNone/>
            </a:pPr>
            <a:r>
              <a:rPr lang="en-US" b="1" dirty="0">
                <a:solidFill>
                  <a:srgbClr val="FF0000"/>
                </a:solidFill>
              </a:rPr>
              <a:t>O sweet my mother, cast me not away:</a:t>
            </a:r>
          </a:p>
          <a:p>
            <a:pPr marL="0" indent="0">
              <a:buNone/>
            </a:pPr>
            <a:r>
              <a:rPr lang="en-US" b="1" dirty="0">
                <a:solidFill>
                  <a:srgbClr val="FF0000"/>
                </a:solidFill>
              </a:rPr>
              <a:t>Delay this marriage for a month, a week;</a:t>
            </a:r>
          </a:p>
          <a:p>
            <a:pPr marL="0" indent="0">
              <a:buNone/>
            </a:pPr>
            <a:r>
              <a:rPr lang="en-US" b="1" dirty="0">
                <a:solidFill>
                  <a:srgbClr val="FF0000"/>
                </a:solidFill>
              </a:rPr>
              <a:t>Or, if you do not, make the bridal </a:t>
            </a:r>
            <a:r>
              <a:rPr lang="en-US" b="1" dirty="0" smtClean="0">
                <a:solidFill>
                  <a:srgbClr val="FF0000"/>
                </a:solidFill>
              </a:rPr>
              <a:t>bed </a:t>
            </a:r>
          </a:p>
          <a:p>
            <a:pPr marL="0" indent="0">
              <a:buNone/>
            </a:pPr>
            <a:r>
              <a:rPr lang="en-US" b="1" dirty="0" smtClean="0">
                <a:solidFill>
                  <a:srgbClr val="FF0000"/>
                </a:solidFill>
              </a:rPr>
              <a:t>In </a:t>
            </a:r>
            <a:r>
              <a:rPr lang="en-US" b="1" dirty="0">
                <a:solidFill>
                  <a:srgbClr val="FF0000"/>
                </a:solidFill>
              </a:rPr>
              <a:t>that dim monument where Tybalt lies</a:t>
            </a:r>
            <a:r>
              <a:rPr lang="en-US" b="1" dirty="0" smtClean="0">
                <a:solidFill>
                  <a:srgbClr val="FF0000"/>
                </a:solidFill>
              </a:rPr>
              <a:t>…”</a:t>
            </a:r>
          </a:p>
          <a:p>
            <a:pPr marL="0" indent="0">
              <a:buNone/>
            </a:pPr>
            <a:endParaRPr lang="en-US" b="1" dirty="0">
              <a:solidFill>
                <a:srgbClr val="FF0000"/>
              </a:solidFill>
            </a:endParaRPr>
          </a:p>
          <a:p>
            <a:pPr marL="0" indent="0">
              <a:buNone/>
            </a:pPr>
            <a:r>
              <a:rPr lang="en-US" b="1" dirty="0" smtClean="0">
                <a:solidFill>
                  <a:srgbClr val="002060"/>
                </a:solidFill>
              </a:rPr>
              <a:t>Romeo and Juliet</a:t>
            </a:r>
          </a:p>
          <a:p>
            <a:pPr marL="0" indent="0">
              <a:buNone/>
            </a:pPr>
            <a:r>
              <a:rPr lang="en-US" b="1" dirty="0" smtClean="0">
                <a:solidFill>
                  <a:srgbClr val="002060"/>
                </a:solidFill>
              </a:rPr>
              <a:t>Act III Scene V</a:t>
            </a:r>
            <a:endParaRPr lang="en-US" b="1" dirty="0">
              <a:solidFill>
                <a:srgbClr val="002060"/>
              </a:solidFill>
            </a:endParaRPr>
          </a:p>
        </p:txBody>
      </p:sp>
      <p:sp>
        <p:nvSpPr>
          <p:cNvPr id="7" name="Text Placeholder 6"/>
          <p:cNvSpPr>
            <a:spLocks noGrp="1"/>
          </p:cNvSpPr>
          <p:nvPr>
            <p:ph type="body" sz="quarter" idx="3"/>
          </p:nvPr>
        </p:nvSpPr>
        <p:spPr/>
        <p:txBody>
          <a:bodyPr/>
          <a:lstStyle/>
          <a:p>
            <a:pPr algn="ctr"/>
            <a:r>
              <a:rPr lang="en-US" dirty="0" smtClean="0"/>
              <a:t>Context</a:t>
            </a:r>
            <a:endParaRPr lang="en-US" dirty="0"/>
          </a:p>
        </p:txBody>
      </p:sp>
      <p:sp>
        <p:nvSpPr>
          <p:cNvPr id="8" name="Content Placeholder 7"/>
          <p:cNvSpPr>
            <a:spLocks noGrp="1"/>
          </p:cNvSpPr>
          <p:nvPr>
            <p:ph sz="quarter" idx="4"/>
          </p:nvPr>
        </p:nvSpPr>
        <p:spPr/>
        <p:txBody>
          <a:bodyPr>
            <a:normAutofit lnSpcReduction="10000"/>
          </a:bodyPr>
          <a:lstStyle/>
          <a:p>
            <a:pPr marL="0" indent="0">
              <a:buNone/>
            </a:pPr>
            <a:r>
              <a:rPr lang="en-US" dirty="0" smtClean="0"/>
              <a:t>In </a:t>
            </a:r>
            <a:r>
              <a:rPr lang="en-US" dirty="0"/>
              <a:t>t</a:t>
            </a:r>
            <a:r>
              <a:rPr lang="en-US" dirty="0" smtClean="0"/>
              <a:t>his heartbreaking scene, Juliet pleads with her mother not to force her into marriage with the much older Paris. Her mother is unaware that Juliet is secretly married to Romeo; therefore, she attributes her daughter’s misgivings to bridal jitters. Had she been able to forestall the marriage, Juliet might have avoided her untimely death.  </a:t>
            </a:r>
            <a:endParaRPr lang="en-US" dirty="0"/>
          </a:p>
        </p:txBody>
      </p:sp>
    </p:spTree>
    <p:extLst>
      <p:ext uri="{BB962C8B-B14F-4D97-AF65-F5344CB8AC3E}">
        <p14:creationId xmlns:p14="http://schemas.microsoft.com/office/powerpoint/2010/main" val="19357271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dirty="0" smtClean="0"/>
              <a:t>Discussion Questions</a:t>
            </a:r>
            <a:endParaRPr lang="en-US" dirty="0"/>
          </a:p>
        </p:txBody>
      </p:sp>
      <p:sp>
        <p:nvSpPr>
          <p:cNvPr id="8" name="Content Placeholder 7"/>
          <p:cNvSpPr>
            <a:spLocks noGrp="1"/>
          </p:cNvSpPr>
          <p:nvPr>
            <p:ph idx="1"/>
          </p:nvPr>
        </p:nvSpPr>
        <p:spPr/>
        <p:txBody>
          <a:bodyPr/>
          <a:lstStyle/>
          <a:p>
            <a:r>
              <a:rPr lang="en-US" dirty="0" smtClean="0"/>
              <a:t>This quote from </a:t>
            </a:r>
            <a:r>
              <a:rPr lang="en-US" u="sng" dirty="0" smtClean="0"/>
              <a:t>Romeo and Juliet</a:t>
            </a:r>
            <a:r>
              <a:rPr lang="en-US" dirty="0" smtClean="0"/>
              <a:t> is used in Chapter 13 of </a:t>
            </a:r>
            <a:r>
              <a:rPr lang="en-US" u="sng" dirty="0" smtClean="0"/>
              <a:t>Brave New World.</a:t>
            </a:r>
            <a:r>
              <a:rPr lang="en-US" dirty="0" smtClean="0"/>
              <a:t> John is sharing Shakespeare with Helmholtz. Of all of the citizens in the World Society, John has the most in common with Helmholtz Watson. What traits do both of these men share? </a:t>
            </a:r>
          </a:p>
          <a:p>
            <a:endParaRPr lang="en-US" u="sng" dirty="0"/>
          </a:p>
          <a:p>
            <a:r>
              <a:rPr lang="en-US" dirty="0" smtClean="0"/>
              <a:t>Helmholtz finds beauty in the words of Shakespeare, but scoffs at the situations related to emotional </a:t>
            </a:r>
            <a:r>
              <a:rPr lang="en-US" smtClean="0"/>
              <a:t>attachments </a:t>
            </a:r>
            <a:r>
              <a:rPr lang="en-US" smtClean="0"/>
              <a:t>as</a:t>
            </a:r>
            <a:r>
              <a:rPr lang="en-US" smtClean="0"/>
              <a:t> </a:t>
            </a:r>
            <a:r>
              <a:rPr lang="en-US" dirty="0" smtClean="0"/>
              <a:t>ludicrous. Why might John view Helmholtz’s criticism of Shakespeare to be a personal rejection? </a:t>
            </a:r>
            <a:endParaRPr lang="en-US" dirty="0"/>
          </a:p>
        </p:txBody>
      </p:sp>
    </p:spTree>
    <p:extLst>
      <p:ext uri="{BB962C8B-B14F-4D97-AF65-F5344CB8AC3E}">
        <p14:creationId xmlns:p14="http://schemas.microsoft.com/office/powerpoint/2010/main" val="42105966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The Tempest</a:t>
            </a:r>
            <a:endParaRPr lang="en-US" dirty="0"/>
          </a:p>
        </p:txBody>
      </p:sp>
      <p:sp>
        <p:nvSpPr>
          <p:cNvPr id="5" name="Text Placeholder 4"/>
          <p:cNvSpPr>
            <a:spLocks noGrp="1"/>
          </p:cNvSpPr>
          <p:nvPr>
            <p:ph type="body" idx="1"/>
          </p:nvPr>
        </p:nvSpPr>
        <p:spPr/>
        <p:txBody>
          <a:bodyPr/>
          <a:lstStyle/>
          <a:p>
            <a:pPr algn="ctr"/>
            <a:r>
              <a:rPr lang="en-US" dirty="0" smtClean="0"/>
              <a:t>Shakespeare</a:t>
            </a:r>
            <a:endParaRPr lang="en-US" dirty="0"/>
          </a:p>
        </p:txBody>
      </p:sp>
      <p:sp>
        <p:nvSpPr>
          <p:cNvPr id="6" name="Content Placeholder 5"/>
          <p:cNvSpPr>
            <a:spLocks noGrp="1"/>
          </p:cNvSpPr>
          <p:nvPr>
            <p:ph sz="half" idx="2"/>
          </p:nvPr>
        </p:nvSpPr>
        <p:spPr/>
        <p:txBody>
          <a:bodyPr/>
          <a:lstStyle/>
          <a:p>
            <a:pPr marL="0" indent="0">
              <a:buNone/>
            </a:pPr>
            <a:r>
              <a:rPr lang="en-US" b="1" dirty="0">
                <a:solidFill>
                  <a:srgbClr val="FF0000"/>
                </a:solidFill>
              </a:rPr>
              <a:t>“How many goodly creatures are there here! How beauteous mankind is!</a:t>
            </a:r>
          </a:p>
          <a:p>
            <a:pPr marL="0" indent="0">
              <a:buNone/>
            </a:pPr>
            <a:r>
              <a:rPr lang="en-US" b="1" dirty="0">
                <a:solidFill>
                  <a:srgbClr val="FF0000"/>
                </a:solidFill>
              </a:rPr>
              <a:t>O, brave new world, that has such people </a:t>
            </a:r>
            <a:r>
              <a:rPr lang="en-US" b="1" dirty="0" err="1">
                <a:solidFill>
                  <a:srgbClr val="FF0000"/>
                </a:solidFill>
              </a:rPr>
              <a:t>in’t</a:t>
            </a:r>
            <a:r>
              <a:rPr lang="en-US" b="1" dirty="0" smtClean="0">
                <a:solidFill>
                  <a:srgbClr val="FF0000"/>
                </a:solidFill>
              </a:rPr>
              <a:t>!”</a:t>
            </a:r>
          </a:p>
          <a:p>
            <a:pPr marL="0" indent="0">
              <a:buNone/>
            </a:pPr>
            <a:endParaRPr lang="en-US" b="1" dirty="0">
              <a:solidFill>
                <a:srgbClr val="FF0000"/>
              </a:solidFill>
            </a:endParaRPr>
          </a:p>
          <a:p>
            <a:pPr marL="0" indent="0">
              <a:buNone/>
            </a:pPr>
            <a:r>
              <a:rPr lang="en-US" b="1" dirty="0" smtClean="0">
                <a:solidFill>
                  <a:srgbClr val="FF0000"/>
                </a:solidFill>
              </a:rPr>
              <a:t>The Tempest </a:t>
            </a:r>
            <a:endParaRPr lang="en-US" b="1" dirty="0">
              <a:solidFill>
                <a:srgbClr val="FF0000"/>
              </a:solidFill>
            </a:endParaRPr>
          </a:p>
        </p:txBody>
      </p:sp>
      <p:sp>
        <p:nvSpPr>
          <p:cNvPr id="7" name="Text Placeholder 6"/>
          <p:cNvSpPr>
            <a:spLocks noGrp="1"/>
          </p:cNvSpPr>
          <p:nvPr>
            <p:ph type="body" sz="quarter" idx="3"/>
          </p:nvPr>
        </p:nvSpPr>
        <p:spPr/>
        <p:txBody>
          <a:bodyPr/>
          <a:lstStyle/>
          <a:p>
            <a:pPr algn="ctr"/>
            <a:r>
              <a:rPr lang="en-US" dirty="0" smtClean="0"/>
              <a:t>Context</a:t>
            </a:r>
            <a:endParaRPr lang="en-US" dirty="0"/>
          </a:p>
        </p:txBody>
      </p:sp>
      <p:sp>
        <p:nvSpPr>
          <p:cNvPr id="8" name="Content Placeholder 7"/>
          <p:cNvSpPr>
            <a:spLocks noGrp="1"/>
          </p:cNvSpPr>
          <p:nvPr>
            <p:ph sz="quarter" idx="4"/>
          </p:nvPr>
        </p:nvSpPr>
        <p:spPr/>
        <p:txBody>
          <a:bodyPr>
            <a:normAutofit lnSpcReduction="10000"/>
          </a:bodyPr>
          <a:lstStyle/>
          <a:p>
            <a:pPr marL="0" indent="0">
              <a:buNone/>
            </a:pPr>
            <a:r>
              <a:rPr lang="en-US" dirty="0" smtClean="0"/>
              <a:t>In </a:t>
            </a:r>
            <a:r>
              <a:rPr lang="en-US" u="sng" dirty="0" smtClean="0"/>
              <a:t>The Tempest</a:t>
            </a:r>
            <a:r>
              <a:rPr lang="en-US" dirty="0" smtClean="0"/>
              <a:t>, the character Miranda has lived most of her life on a magical island. She has only her father for a companion. The island is inhabited by half-human beasts. One day a handsome sailor washes ashore after being shipwrecked. He delights Miranda with stories of his land. It is in this context that the lines are spoken. </a:t>
            </a:r>
            <a:endParaRPr lang="en-US" dirty="0"/>
          </a:p>
        </p:txBody>
      </p:sp>
    </p:spTree>
    <p:extLst>
      <p:ext uri="{BB962C8B-B14F-4D97-AF65-F5344CB8AC3E}">
        <p14:creationId xmlns:p14="http://schemas.microsoft.com/office/powerpoint/2010/main" val="30302017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Discussion Questions</a:t>
            </a:r>
            <a:endParaRPr lang="en-US" dirty="0"/>
          </a:p>
        </p:txBody>
      </p:sp>
      <p:sp>
        <p:nvSpPr>
          <p:cNvPr id="7" name="Content Placeholder 6"/>
          <p:cNvSpPr>
            <a:spLocks noGrp="1"/>
          </p:cNvSpPr>
          <p:nvPr>
            <p:ph idx="1"/>
          </p:nvPr>
        </p:nvSpPr>
        <p:spPr/>
        <p:txBody>
          <a:bodyPr/>
          <a:lstStyle/>
          <a:p>
            <a:r>
              <a:rPr lang="en-US" dirty="0" smtClean="0">
                <a:solidFill>
                  <a:schemeClr val="tx1"/>
                </a:solidFill>
              </a:rPr>
              <a:t>The first time John quotes Miranda’s lines from </a:t>
            </a:r>
            <a:r>
              <a:rPr lang="en-US" u="sng" dirty="0" smtClean="0">
                <a:solidFill>
                  <a:schemeClr val="tx1"/>
                </a:solidFill>
              </a:rPr>
              <a:t>The Tempest</a:t>
            </a:r>
            <a:r>
              <a:rPr lang="en-US" dirty="0" smtClean="0">
                <a:solidFill>
                  <a:schemeClr val="tx1"/>
                </a:solidFill>
              </a:rPr>
              <a:t> is after meeting Bernard and </a:t>
            </a:r>
            <a:r>
              <a:rPr lang="en-US" dirty="0" err="1" smtClean="0">
                <a:solidFill>
                  <a:schemeClr val="tx1"/>
                </a:solidFill>
              </a:rPr>
              <a:t>Lenina</a:t>
            </a:r>
            <a:r>
              <a:rPr lang="en-US" dirty="0" smtClean="0">
                <a:solidFill>
                  <a:schemeClr val="tx1"/>
                </a:solidFill>
              </a:rPr>
              <a:t>. He has a child-like expectation of the World Society. What expectations do you think he has about this unseen world? </a:t>
            </a:r>
          </a:p>
          <a:p>
            <a:endParaRPr lang="en-US" dirty="0"/>
          </a:p>
          <a:p>
            <a:r>
              <a:rPr lang="en-US" dirty="0" smtClean="0">
                <a:solidFill>
                  <a:schemeClr val="tx1"/>
                </a:solidFill>
              </a:rPr>
              <a:t>The second time John quotes Miranda is when he is raging at the World Society. </a:t>
            </a:r>
            <a:r>
              <a:rPr lang="en-US" b="1" i="1" dirty="0">
                <a:solidFill>
                  <a:srgbClr val="FF0000"/>
                </a:solidFill>
              </a:rPr>
              <a:t>“How many goodly creatures are there here! How beauteous mankind </a:t>
            </a:r>
            <a:r>
              <a:rPr lang="en-US" b="1" i="1" dirty="0" smtClean="0">
                <a:solidFill>
                  <a:srgbClr val="FF0000"/>
                </a:solidFill>
              </a:rPr>
              <a:t>is! O</a:t>
            </a:r>
            <a:r>
              <a:rPr lang="en-US" b="1" i="1" dirty="0">
                <a:solidFill>
                  <a:srgbClr val="FF0000"/>
                </a:solidFill>
              </a:rPr>
              <a:t>, brave new world, that has such people </a:t>
            </a:r>
            <a:r>
              <a:rPr lang="en-US" b="1" i="1" dirty="0" err="1">
                <a:solidFill>
                  <a:srgbClr val="FF0000"/>
                </a:solidFill>
              </a:rPr>
              <a:t>in’t</a:t>
            </a:r>
            <a:r>
              <a:rPr lang="en-US" b="1" i="1" dirty="0" smtClean="0">
                <a:solidFill>
                  <a:srgbClr val="FF0000"/>
                </a:solidFill>
              </a:rPr>
              <a:t>!”  </a:t>
            </a:r>
            <a:r>
              <a:rPr lang="en-US" dirty="0" smtClean="0">
                <a:solidFill>
                  <a:schemeClr val="tx1"/>
                </a:solidFill>
              </a:rPr>
              <a:t>If you were John, which words would you emphasize in order to convey your disappointment and sarcasm?</a:t>
            </a:r>
            <a:endParaRPr lang="en-US" dirty="0">
              <a:solidFill>
                <a:schemeClr val="tx1"/>
              </a:solidFill>
            </a:endParaRPr>
          </a:p>
        </p:txBody>
      </p:sp>
    </p:spTree>
    <p:extLst>
      <p:ext uri="{BB962C8B-B14F-4D97-AF65-F5344CB8AC3E}">
        <p14:creationId xmlns:p14="http://schemas.microsoft.com/office/powerpoint/2010/main" val="31136442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HAMLET</a:t>
            </a:r>
            <a:endParaRPr lang="en-US" dirty="0"/>
          </a:p>
        </p:txBody>
      </p:sp>
      <p:sp>
        <p:nvSpPr>
          <p:cNvPr id="5" name="Text Placeholder 4"/>
          <p:cNvSpPr>
            <a:spLocks noGrp="1"/>
          </p:cNvSpPr>
          <p:nvPr>
            <p:ph type="body" idx="1"/>
          </p:nvPr>
        </p:nvSpPr>
        <p:spPr/>
        <p:txBody>
          <a:bodyPr/>
          <a:lstStyle/>
          <a:p>
            <a:r>
              <a:rPr lang="en-US" dirty="0" smtClean="0"/>
              <a:t>Shakespeare</a:t>
            </a:r>
            <a:endParaRPr lang="en-US" dirty="0"/>
          </a:p>
        </p:txBody>
      </p:sp>
      <p:sp>
        <p:nvSpPr>
          <p:cNvPr id="6" name="Content Placeholder 5"/>
          <p:cNvSpPr>
            <a:spLocks noGrp="1"/>
          </p:cNvSpPr>
          <p:nvPr>
            <p:ph sz="half" idx="2"/>
          </p:nvPr>
        </p:nvSpPr>
        <p:spPr/>
        <p:txBody>
          <a:bodyPr/>
          <a:lstStyle/>
          <a:p>
            <a:pPr marL="0" indent="0">
              <a:buNone/>
            </a:pPr>
            <a:r>
              <a:rPr lang="en-US" b="1" i="1" dirty="0">
                <a:solidFill>
                  <a:srgbClr val="FF0000"/>
                </a:solidFill>
              </a:rPr>
              <a:t>Nay, but to live</a:t>
            </a:r>
          </a:p>
          <a:p>
            <a:pPr marL="0" indent="0">
              <a:buNone/>
            </a:pPr>
            <a:r>
              <a:rPr lang="en-US" b="1" i="1" dirty="0">
                <a:solidFill>
                  <a:srgbClr val="FF0000"/>
                </a:solidFill>
              </a:rPr>
              <a:t>In the rank sweat of an </a:t>
            </a:r>
            <a:r>
              <a:rPr lang="en-US" b="1" i="1" dirty="0" err="1">
                <a:solidFill>
                  <a:srgbClr val="FF0000"/>
                </a:solidFill>
              </a:rPr>
              <a:t>enseamed</a:t>
            </a:r>
            <a:r>
              <a:rPr lang="en-US" b="1" i="1" dirty="0">
                <a:solidFill>
                  <a:srgbClr val="FF0000"/>
                </a:solidFill>
              </a:rPr>
              <a:t> bed,</a:t>
            </a:r>
          </a:p>
          <a:p>
            <a:pPr marL="0" indent="0">
              <a:buNone/>
            </a:pPr>
            <a:r>
              <a:rPr lang="en-US" b="1" i="1" dirty="0" err="1">
                <a:solidFill>
                  <a:srgbClr val="FF0000"/>
                </a:solidFill>
              </a:rPr>
              <a:t>Stew’d</a:t>
            </a:r>
            <a:r>
              <a:rPr lang="en-US" b="1" i="1" dirty="0">
                <a:solidFill>
                  <a:srgbClr val="FF0000"/>
                </a:solidFill>
              </a:rPr>
              <a:t> in corruption, honeying and making love</a:t>
            </a:r>
          </a:p>
          <a:p>
            <a:pPr marL="0" indent="0">
              <a:buNone/>
            </a:pPr>
            <a:r>
              <a:rPr lang="en-US" b="1" i="1" dirty="0">
                <a:solidFill>
                  <a:srgbClr val="FF0000"/>
                </a:solidFill>
              </a:rPr>
              <a:t>Over the nasty sty…”</a:t>
            </a:r>
            <a:endParaRPr lang="en-US" b="1" dirty="0">
              <a:solidFill>
                <a:srgbClr val="FF0000"/>
              </a:solidFill>
            </a:endParaRPr>
          </a:p>
          <a:p>
            <a:pPr marL="0" indent="0">
              <a:buNone/>
            </a:pPr>
            <a:r>
              <a:rPr lang="en-US" dirty="0">
                <a:solidFill>
                  <a:srgbClr val="002060"/>
                </a:solidFill>
              </a:rPr>
              <a:t>Act 2 Scene IV</a:t>
            </a:r>
          </a:p>
        </p:txBody>
      </p:sp>
      <p:sp>
        <p:nvSpPr>
          <p:cNvPr id="7" name="Text Placeholder 6"/>
          <p:cNvSpPr>
            <a:spLocks noGrp="1"/>
          </p:cNvSpPr>
          <p:nvPr>
            <p:ph type="body" sz="quarter" idx="3"/>
          </p:nvPr>
        </p:nvSpPr>
        <p:spPr/>
        <p:txBody>
          <a:bodyPr/>
          <a:lstStyle/>
          <a:p>
            <a:r>
              <a:rPr lang="en-US" dirty="0" smtClean="0"/>
              <a:t>Context </a:t>
            </a:r>
            <a:endParaRPr lang="en-US" dirty="0"/>
          </a:p>
        </p:txBody>
      </p:sp>
      <p:sp>
        <p:nvSpPr>
          <p:cNvPr id="8" name="Content Placeholder 7"/>
          <p:cNvSpPr>
            <a:spLocks noGrp="1"/>
          </p:cNvSpPr>
          <p:nvPr>
            <p:ph sz="quarter" idx="4"/>
          </p:nvPr>
        </p:nvSpPr>
        <p:spPr/>
        <p:txBody>
          <a:bodyPr/>
          <a:lstStyle/>
          <a:p>
            <a:pPr marL="0" indent="0">
              <a:buNone/>
            </a:pPr>
            <a:r>
              <a:rPr lang="en-US" dirty="0" smtClean="0"/>
              <a:t>Hamlet is sickened by his recently widowed mother’s marriage to his uncle. In Hamlet’s day, marrying your former brother-in-law was considered to be akin to incest. He is also angry that the marriage takes place so quickly after the death of his father because he feels his mother is dishonoring his father’s memory. </a:t>
            </a:r>
            <a:endParaRPr lang="en-US" dirty="0"/>
          </a:p>
        </p:txBody>
      </p:sp>
    </p:spTree>
    <p:extLst>
      <p:ext uri="{BB962C8B-B14F-4D97-AF65-F5344CB8AC3E}">
        <p14:creationId xmlns:p14="http://schemas.microsoft.com/office/powerpoint/2010/main" val="1281434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Discussion Questions</a:t>
            </a:r>
            <a:endParaRPr lang="en-US" dirty="0"/>
          </a:p>
        </p:txBody>
      </p:sp>
      <p:sp>
        <p:nvSpPr>
          <p:cNvPr id="3" name="Content Placeholder 2"/>
          <p:cNvSpPr>
            <a:spLocks noGrp="1"/>
          </p:cNvSpPr>
          <p:nvPr>
            <p:ph idx="1"/>
          </p:nvPr>
        </p:nvSpPr>
        <p:spPr/>
        <p:txBody>
          <a:bodyPr/>
          <a:lstStyle/>
          <a:p>
            <a:r>
              <a:rPr lang="en-US" dirty="0" smtClean="0"/>
              <a:t>A major theme of </a:t>
            </a:r>
            <a:r>
              <a:rPr lang="en-US" u="sng" dirty="0" smtClean="0"/>
              <a:t>Hamlet</a:t>
            </a:r>
            <a:r>
              <a:rPr lang="en-US" dirty="0" smtClean="0"/>
              <a:t> concerns a young man’s inability to come to terms with his mother’s failings. In particular, the belief that his mother has had a lapse in morality. How is this theme mirrored in </a:t>
            </a:r>
            <a:r>
              <a:rPr lang="en-US" u="sng" dirty="0" smtClean="0"/>
              <a:t>Brave New World</a:t>
            </a:r>
            <a:r>
              <a:rPr lang="en-US" dirty="0" smtClean="0"/>
              <a:t>?</a:t>
            </a:r>
          </a:p>
          <a:p>
            <a:pPr marL="0" indent="0">
              <a:buNone/>
            </a:pPr>
            <a:r>
              <a:rPr lang="en-US" dirty="0" smtClean="0"/>
              <a:t> </a:t>
            </a:r>
          </a:p>
          <a:p>
            <a:r>
              <a:rPr lang="en-US" dirty="0" smtClean="0"/>
              <a:t>In </a:t>
            </a:r>
            <a:r>
              <a:rPr lang="en-US" u="sng" dirty="0" smtClean="0"/>
              <a:t>Hamlet</a:t>
            </a:r>
            <a:r>
              <a:rPr lang="en-US" dirty="0" smtClean="0"/>
              <a:t> a son must protect the memory of his lost father. John has never known his father, yet his mother has built up expectations in her son. How has she done this? Why might the reader worry that John will be disappointed?  </a:t>
            </a:r>
            <a:endParaRPr lang="en-US" dirty="0"/>
          </a:p>
        </p:txBody>
      </p:sp>
    </p:spTree>
    <p:extLst>
      <p:ext uri="{BB962C8B-B14F-4D97-AF65-F5344CB8AC3E}">
        <p14:creationId xmlns:p14="http://schemas.microsoft.com/office/powerpoint/2010/main" val="30803580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HAMLET</a:t>
            </a:r>
            <a:endParaRPr lang="en-US" dirty="0"/>
          </a:p>
        </p:txBody>
      </p:sp>
      <p:sp>
        <p:nvSpPr>
          <p:cNvPr id="5" name="Text Placeholder 4"/>
          <p:cNvSpPr>
            <a:spLocks noGrp="1"/>
          </p:cNvSpPr>
          <p:nvPr>
            <p:ph type="body" idx="1"/>
          </p:nvPr>
        </p:nvSpPr>
        <p:spPr/>
        <p:txBody>
          <a:bodyPr/>
          <a:lstStyle/>
          <a:p>
            <a:pPr algn="ctr"/>
            <a:r>
              <a:rPr lang="en-US" dirty="0" smtClean="0"/>
              <a:t>Shakespeare</a:t>
            </a:r>
            <a:endParaRPr lang="en-US" dirty="0"/>
          </a:p>
        </p:txBody>
      </p:sp>
      <p:sp>
        <p:nvSpPr>
          <p:cNvPr id="6" name="Content Placeholder 5"/>
          <p:cNvSpPr>
            <a:spLocks noGrp="1"/>
          </p:cNvSpPr>
          <p:nvPr>
            <p:ph sz="half" idx="2"/>
          </p:nvPr>
        </p:nvSpPr>
        <p:spPr/>
        <p:txBody>
          <a:bodyPr/>
          <a:lstStyle/>
          <a:p>
            <a:pPr marL="0" indent="0">
              <a:buNone/>
            </a:pPr>
            <a:r>
              <a:rPr lang="en-US" b="1" i="1" dirty="0">
                <a:solidFill>
                  <a:srgbClr val="FF0000"/>
                </a:solidFill>
              </a:rPr>
              <a:t>“When he is drunk asleep, or in his rage</a:t>
            </a:r>
          </a:p>
          <a:p>
            <a:pPr marL="0" indent="0">
              <a:buNone/>
            </a:pPr>
            <a:r>
              <a:rPr lang="en-US" b="1" i="1" dirty="0">
                <a:solidFill>
                  <a:srgbClr val="FF0000"/>
                </a:solidFill>
              </a:rPr>
              <a:t>Or in the incestuous pleasure of his bed</a:t>
            </a:r>
            <a:r>
              <a:rPr lang="en-US" b="1" i="1" dirty="0" smtClean="0">
                <a:solidFill>
                  <a:srgbClr val="FF0000"/>
                </a:solidFill>
              </a:rPr>
              <a:t>…” </a:t>
            </a:r>
          </a:p>
          <a:p>
            <a:pPr marL="0" indent="0">
              <a:buNone/>
            </a:pPr>
            <a:endParaRPr lang="en-US" b="1" i="1" dirty="0">
              <a:solidFill>
                <a:srgbClr val="FF0000"/>
              </a:solidFill>
            </a:endParaRPr>
          </a:p>
          <a:p>
            <a:pPr marL="0" indent="0">
              <a:buNone/>
            </a:pPr>
            <a:r>
              <a:rPr lang="en-US" b="1" dirty="0" smtClean="0">
                <a:solidFill>
                  <a:srgbClr val="002060"/>
                </a:solidFill>
              </a:rPr>
              <a:t>Hamlet Act III Scene 3</a:t>
            </a:r>
          </a:p>
          <a:p>
            <a:pPr marL="0" indent="0">
              <a:buNone/>
            </a:pPr>
            <a:endParaRPr lang="en-US" i="1" dirty="0"/>
          </a:p>
          <a:p>
            <a:pPr marL="0" indent="0">
              <a:buNone/>
            </a:pPr>
            <a:endParaRPr lang="en-US" dirty="0"/>
          </a:p>
        </p:txBody>
      </p:sp>
      <p:sp>
        <p:nvSpPr>
          <p:cNvPr id="7" name="Text Placeholder 6"/>
          <p:cNvSpPr>
            <a:spLocks noGrp="1"/>
          </p:cNvSpPr>
          <p:nvPr>
            <p:ph type="body" sz="quarter" idx="3"/>
          </p:nvPr>
        </p:nvSpPr>
        <p:spPr/>
        <p:txBody>
          <a:bodyPr/>
          <a:lstStyle/>
          <a:p>
            <a:pPr algn="ctr"/>
            <a:r>
              <a:rPr lang="en-US" dirty="0" smtClean="0"/>
              <a:t>Context</a:t>
            </a:r>
            <a:endParaRPr lang="en-US" dirty="0"/>
          </a:p>
        </p:txBody>
      </p:sp>
      <p:sp>
        <p:nvSpPr>
          <p:cNvPr id="8" name="Content Placeholder 7"/>
          <p:cNvSpPr>
            <a:spLocks noGrp="1"/>
          </p:cNvSpPr>
          <p:nvPr>
            <p:ph sz="quarter" idx="4"/>
          </p:nvPr>
        </p:nvSpPr>
        <p:spPr/>
        <p:txBody>
          <a:bodyPr>
            <a:normAutofit fontScale="92500"/>
          </a:bodyPr>
          <a:lstStyle/>
          <a:p>
            <a:pPr marL="0" indent="0">
              <a:buNone/>
            </a:pPr>
            <a:r>
              <a:rPr lang="en-US" dirty="0" smtClean="0"/>
              <a:t>Hamlet has a chance to kill his uncle, but decides against it because he believes his uncle is praying for forgiveness. To kill his uncle while in the act of confession would mean his uncle would go to heaven. Therefore, as the quote indicates he will wait to kill him when he is involved in an activity that is sinful, thereby damning his uncle to hell.  </a:t>
            </a:r>
            <a:endParaRPr lang="en-US" dirty="0"/>
          </a:p>
        </p:txBody>
      </p:sp>
    </p:spTree>
    <p:extLst>
      <p:ext uri="{BB962C8B-B14F-4D97-AF65-F5344CB8AC3E}">
        <p14:creationId xmlns:p14="http://schemas.microsoft.com/office/powerpoint/2010/main" val="6253058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dirty="0" smtClean="0"/>
              <a:t>Discussion Questions</a:t>
            </a:r>
            <a:endParaRPr lang="en-US" dirty="0"/>
          </a:p>
        </p:txBody>
      </p:sp>
      <p:sp>
        <p:nvSpPr>
          <p:cNvPr id="8" name="Content Placeholder 7"/>
          <p:cNvSpPr>
            <a:spLocks noGrp="1"/>
          </p:cNvSpPr>
          <p:nvPr>
            <p:ph idx="1"/>
          </p:nvPr>
        </p:nvSpPr>
        <p:spPr/>
        <p:txBody>
          <a:bodyPr/>
          <a:lstStyle/>
          <a:p>
            <a:r>
              <a:rPr lang="en-US" dirty="0" smtClean="0"/>
              <a:t>Hamlet hates his uncle because he blames him for the moral downfall of his mother. Which characters in </a:t>
            </a:r>
            <a:r>
              <a:rPr lang="en-US" u="sng" dirty="0" smtClean="0"/>
              <a:t>Brave New World</a:t>
            </a:r>
            <a:r>
              <a:rPr lang="en-US" dirty="0" smtClean="0"/>
              <a:t> mirror this dynamic? </a:t>
            </a:r>
          </a:p>
          <a:p>
            <a:endParaRPr lang="en-US" dirty="0"/>
          </a:p>
          <a:p>
            <a:r>
              <a:rPr lang="en-US" dirty="0" smtClean="0"/>
              <a:t>Hamlet seeks to avenge the defilement of his once morally pure mother. John sees himself as the son of a mother wronged. As a reader, we should be able to see the irony of this situation. Explain.  </a:t>
            </a:r>
            <a:endParaRPr lang="en-US" dirty="0"/>
          </a:p>
        </p:txBody>
      </p:sp>
    </p:spTree>
    <p:extLst>
      <p:ext uri="{BB962C8B-B14F-4D97-AF65-F5344CB8AC3E}">
        <p14:creationId xmlns:p14="http://schemas.microsoft.com/office/powerpoint/2010/main" val="5024612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HAMLET</a:t>
            </a:r>
            <a:endParaRPr lang="en-US" dirty="0"/>
          </a:p>
        </p:txBody>
      </p:sp>
      <p:sp>
        <p:nvSpPr>
          <p:cNvPr id="5" name="Text Placeholder 4"/>
          <p:cNvSpPr>
            <a:spLocks noGrp="1"/>
          </p:cNvSpPr>
          <p:nvPr>
            <p:ph type="body" idx="1"/>
          </p:nvPr>
        </p:nvSpPr>
        <p:spPr/>
        <p:txBody>
          <a:bodyPr/>
          <a:lstStyle/>
          <a:p>
            <a:pPr algn="ctr"/>
            <a:r>
              <a:rPr lang="en-US" dirty="0" smtClean="0"/>
              <a:t>Shakespeare</a:t>
            </a:r>
            <a:endParaRPr lang="en-US" dirty="0"/>
          </a:p>
        </p:txBody>
      </p:sp>
      <p:sp>
        <p:nvSpPr>
          <p:cNvPr id="6" name="Content Placeholder 5"/>
          <p:cNvSpPr>
            <a:spLocks noGrp="1"/>
          </p:cNvSpPr>
          <p:nvPr>
            <p:ph sz="half" idx="2"/>
          </p:nvPr>
        </p:nvSpPr>
        <p:spPr/>
        <p:txBody>
          <a:bodyPr/>
          <a:lstStyle/>
          <a:p>
            <a:pPr marL="0" indent="0">
              <a:buNone/>
            </a:pPr>
            <a:r>
              <a:rPr lang="en-US" b="1" dirty="0" smtClean="0">
                <a:solidFill>
                  <a:srgbClr val="FF0000"/>
                </a:solidFill>
              </a:rPr>
              <a:t>I </a:t>
            </a:r>
            <a:r>
              <a:rPr lang="en-US" b="1" dirty="0">
                <a:solidFill>
                  <a:srgbClr val="FF0000"/>
                </a:solidFill>
              </a:rPr>
              <a:t>should have fatted all the </a:t>
            </a:r>
            <a:r>
              <a:rPr lang="en-US" b="1" dirty="0" smtClean="0">
                <a:solidFill>
                  <a:srgbClr val="FF0000"/>
                </a:solidFill>
              </a:rPr>
              <a:t>region’s </a:t>
            </a:r>
            <a:r>
              <a:rPr lang="en-US" b="1" dirty="0">
                <a:solidFill>
                  <a:srgbClr val="FF0000"/>
                </a:solidFill>
              </a:rPr>
              <a:t>kites</a:t>
            </a:r>
            <a:br>
              <a:rPr lang="en-US" b="1" dirty="0">
                <a:solidFill>
                  <a:srgbClr val="FF0000"/>
                </a:solidFill>
              </a:rPr>
            </a:br>
            <a:r>
              <a:rPr lang="en-US" b="1" dirty="0">
                <a:solidFill>
                  <a:srgbClr val="FF0000"/>
                </a:solidFill>
              </a:rPr>
              <a:t>With this slave's offal. Bloody, bawdy villain!</a:t>
            </a:r>
            <a:br>
              <a:rPr lang="en-US" b="1" dirty="0">
                <a:solidFill>
                  <a:srgbClr val="FF0000"/>
                </a:solidFill>
              </a:rPr>
            </a:br>
            <a:r>
              <a:rPr lang="en-US" b="1" i="1" dirty="0">
                <a:solidFill>
                  <a:srgbClr val="FF0000"/>
                </a:solidFill>
              </a:rPr>
              <a:t>Remorseless, treacherous, lecherous, </a:t>
            </a:r>
            <a:r>
              <a:rPr lang="en-US" b="1" i="1" dirty="0" err="1">
                <a:solidFill>
                  <a:srgbClr val="FF0000"/>
                </a:solidFill>
              </a:rPr>
              <a:t>kindless</a:t>
            </a:r>
            <a:r>
              <a:rPr lang="en-US" b="1" i="1" dirty="0">
                <a:solidFill>
                  <a:srgbClr val="FF0000"/>
                </a:solidFill>
              </a:rPr>
              <a:t> villain!</a:t>
            </a:r>
            <a:r>
              <a:rPr lang="en-US" b="1" dirty="0">
                <a:solidFill>
                  <a:srgbClr val="FF0000"/>
                </a:solidFill>
              </a:rPr>
              <a:t/>
            </a:r>
            <a:br>
              <a:rPr lang="en-US" b="1" dirty="0">
                <a:solidFill>
                  <a:srgbClr val="FF0000"/>
                </a:solidFill>
              </a:rPr>
            </a:br>
            <a:r>
              <a:rPr lang="en-US" b="1" dirty="0">
                <a:solidFill>
                  <a:srgbClr val="FF0000"/>
                </a:solidFill>
              </a:rPr>
              <a:t>O, vengeance</a:t>
            </a:r>
            <a:r>
              <a:rPr lang="en-US" b="1" dirty="0" smtClean="0">
                <a:solidFill>
                  <a:srgbClr val="FF0000"/>
                </a:solidFill>
              </a:rPr>
              <a:t>! </a:t>
            </a:r>
          </a:p>
          <a:p>
            <a:pPr marL="0" indent="0">
              <a:buNone/>
            </a:pPr>
            <a:endParaRPr lang="en-US" b="1" dirty="0" smtClean="0">
              <a:solidFill>
                <a:srgbClr val="FF0000"/>
              </a:solidFill>
            </a:endParaRPr>
          </a:p>
          <a:p>
            <a:pPr marL="0" indent="0">
              <a:buNone/>
            </a:pPr>
            <a:r>
              <a:rPr lang="en-US" b="1" dirty="0" smtClean="0">
                <a:solidFill>
                  <a:srgbClr val="002060"/>
                </a:solidFill>
              </a:rPr>
              <a:t>Hamlet Act II Scene ii</a:t>
            </a:r>
            <a:endParaRPr lang="en-US" b="1" dirty="0">
              <a:solidFill>
                <a:srgbClr val="002060"/>
              </a:solidFill>
            </a:endParaRPr>
          </a:p>
        </p:txBody>
      </p:sp>
      <p:sp>
        <p:nvSpPr>
          <p:cNvPr id="7" name="Text Placeholder 6"/>
          <p:cNvSpPr>
            <a:spLocks noGrp="1"/>
          </p:cNvSpPr>
          <p:nvPr>
            <p:ph type="body" sz="quarter" idx="3"/>
          </p:nvPr>
        </p:nvSpPr>
        <p:spPr/>
        <p:txBody>
          <a:bodyPr/>
          <a:lstStyle/>
          <a:p>
            <a:pPr algn="ctr"/>
            <a:r>
              <a:rPr lang="en-US" dirty="0" smtClean="0"/>
              <a:t>Context</a:t>
            </a:r>
            <a:endParaRPr lang="en-US" dirty="0"/>
          </a:p>
        </p:txBody>
      </p:sp>
      <p:sp>
        <p:nvSpPr>
          <p:cNvPr id="8" name="Content Placeholder 7"/>
          <p:cNvSpPr>
            <a:spLocks noGrp="1"/>
          </p:cNvSpPr>
          <p:nvPr>
            <p:ph sz="quarter" idx="4"/>
          </p:nvPr>
        </p:nvSpPr>
        <p:spPr/>
        <p:txBody>
          <a:bodyPr/>
          <a:lstStyle/>
          <a:p>
            <a:pPr marL="0" indent="0">
              <a:buNone/>
            </a:pPr>
            <a:r>
              <a:rPr lang="en-US" dirty="0" smtClean="0"/>
              <a:t>This is a quote from a soliloquy in which Hamlet scolds himself for his lack of momentum. He knows he needs to take action against his uncle, but he keeps second-guessing himself. He rages at his perceived cowardice and lack of ability to save his mother from her sins and defend the memory of his father. </a:t>
            </a:r>
            <a:endParaRPr lang="en-US" dirty="0"/>
          </a:p>
        </p:txBody>
      </p:sp>
    </p:spTree>
    <p:extLst>
      <p:ext uri="{BB962C8B-B14F-4D97-AF65-F5344CB8AC3E}">
        <p14:creationId xmlns:p14="http://schemas.microsoft.com/office/powerpoint/2010/main" val="4036316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Discussion Questions</a:t>
            </a:r>
            <a:endParaRPr lang="en-US" dirty="0"/>
          </a:p>
        </p:txBody>
      </p:sp>
      <p:sp>
        <p:nvSpPr>
          <p:cNvPr id="7" name="Content Placeholder 6"/>
          <p:cNvSpPr>
            <a:spLocks noGrp="1"/>
          </p:cNvSpPr>
          <p:nvPr>
            <p:ph idx="1"/>
          </p:nvPr>
        </p:nvSpPr>
        <p:spPr/>
        <p:txBody>
          <a:bodyPr/>
          <a:lstStyle/>
          <a:p>
            <a:r>
              <a:rPr lang="en-US" dirty="0" smtClean="0"/>
              <a:t>John says Shakespeare gave him the words to express his hatred of </a:t>
            </a:r>
            <a:r>
              <a:rPr lang="en-US" dirty="0" err="1" smtClean="0"/>
              <a:t>Popé</a:t>
            </a:r>
            <a:r>
              <a:rPr lang="en-US" dirty="0" smtClean="0"/>
              <a:t>. Why didn’t John have the words to do so before reading Shakespeare? </a:t>
            </a:r>
          </a:p>
          <a:p>
            <a:endParaRPr lang="en-US" dirty="0"/>
          </a:p>
          <a:p>
            <a:r>
              <a:rPr lang="en-US" dirty="0" smtClean="0"/>
              <a:t>Look back over the three quotes from </a:t>
            </a:r>
            <a:r>
              <a:rPr lang="en-US" u="sng" dirty="0" smtClean="0"/>
              <a:t>Hamlet</a:t>
            </a:r>
            <a:r>
              <a:rPr lang="en-US" dirty="0" smtClean="0"/>
              <a:t>. What emotion(s) are reflected by these quotes? </a:t>
            </a:r>
            <a:endParaRPr lang="en-US" dirty="0"/>
          </a:p>
        </p:txBody>
      </p:sp>
    </p:spTree>
    <p:extLst>
      <p:ext uri="{BB962C8B-B14F-4D97-AF65-F5344CB8AC3E}">
        <p14:creationId xmlns:p14="http://schemas.microsoft.com/office/powerpoint/2010/main" val="269569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Romeo </a:t>
            </a:r>
            <a:r>
              <a:rPr lang="en-US" smtClean="0"/>
              <a:t>and Juliet</a:t>
            </a:r>
            <a:endParaRPr lang="en-US"/>
          </a:p>
        </p:txBody>
      </p:sp>
      <p:sp>
        <p:nvSpPr>
          <p:cNvPr id="4" name="Text Placeholder 3"/>
          <p:cNvSpPr>
            <a:spLocks noGrp="1"/>
          </p:cNvSpPr>
          <p:nvPr>
            <p:ph type="body" idx="1"/>
          </p:nvPr>
        </p:nvSpPr>
        <p:spPr/>
        <p:txBody>
          <a:bodyPr/>
          <a:lstStyle/>
          <a:p>
            <a:pPr algn="ctr"/>
            <a:r>
              <a:rPr lang="en-US" dirty="0" smtClean="0"/>
              <a:t>Shakespeare</a:t>
            </a:r>
            <a:endParaRPr lang="en-US" dirty="0"/>
          </a:p>
        </p:txBody>
      </p:sp>
      <p:sp>
        <p:nvSpPr>
          <p:cNvPr id="5" name="Content Placeholder 4"/>
          <p:cNvSpPr>
            <a:spLocks noGrp="1"/>
          </p:cNvSpPr>
          <p:nvPr>
            <p:ph sz="half" idx="2"/>
          </p:nvPr>
        </p:nvSpPr>
        <p:spPr/>
        <p:txBody>
          <a:bodyPr>
            <a:normAutofit lnSpcReduction="10000"/>
          </a:bodyPr>
          <a:lstStyle/>
          <a:p>
            <a:pPr marL="0" indent="0">
              <a:buNone/>
            </a:pPr>
            <a:r>
              <a:rPr lang="en-US" b="1" dirty="0" smtClean="0">
                <a:solidFill>
                  <a:srgbClr val="FF0000"/>
                </a:solidFill>
              </a:rPr>
              <a:t>If </a:t>
            </a:r>
            <a:r>
              <a:rPr lang="en-US" b="1" dirty="0">
                <a:solidFill>
                  <a:srgbClr val="FF0000"/>
                </a:solidFill>
              </a:rPr>
              <a:t>I </a:t>
            </a:r>
            <a:r>
              <a:rPr lang="en-US" b="1" i="1" dirty="0">
                <a:solidFill>
                  <a:srgbClr val="FF0000"/>
                </a:solidFill>
              </a:rPr>
              <a:t>profane with my </a:t>
            </a:r>
            <a:r>
              <a:rPr lang="en-US" b="1" i="1" dirty="0" err="1">
                <a:solidFill>
                  <a:srgbClr val="FF0000"/>
                </a:solidFill>
              </a:rPr>
              <a:t>unworthiest</a:t>
            </a:r>
            <a:r>
              <a:rPr lang="en-US" b="1" i="1" dirty="0">
                <a:solidFill>
                  <a:srgbClr val="FF0000"/>
                </a:solidFill>
              </a:rPr>
              <a:t> hand</a:t>
            </a:r>
            <a:r>
              <a:rPr lang="en-US" b="1" dirty="0">
                <a:solidFill>
                  <a:srgbClr val="FF0000"/>
                </a:solidFill>
              </a:rPr>
              <a:t/>
            </a:r>
            <a:br>
              <a:rPr lang="en-US" b="1" dirty="0">
                <a:solidFill>
                  <a:srgbClr val="FF0000"/>
                </a:solidFill>
              </a:rPr>
            </a:br>
            <a:r>
              <a:rPr lang="en-US" b="1" dirty="0">
                <a:solidFill>
                  <a:srgbClr val="FF0000"/>
                </a:solidFill>
              </a:rPr>
              <a:t>This holy </a:t>
            </a:r>
            <a:r>
              <a:rPr lang="en-US" b="1" dirty="0" smtClean="0">
                <a:solidFill>
                  <a:srgbClr val="FF0000"/>
                </a:solidFill>
              </a:rPr>
              <a:t>shrine</a:t>
            </a:r>
            <a:r>
              <a:rPr lang="en-US" b="1" dirty="0">
                <a:solidFill>
                  <a:srgbClr val="FF0000"/>
                </a:solidFill>
              </a:rPr>
              <a:t>, the gentler sin is this:</a:t>
            </a:r>
            <a:br>
              <a:rPr lang="en-US" b="1" dirty="0">
                <a:solidFill>
                  <a:srgbClr val="FF0000"/>
                </a:solidFill>
              </a:rPr>
            </a:br>
            <a:r>
              <a:rPr lang="en-US" b="1" dirty="0">
                <a:solidFill>
                  <a:srgbClr val="FF0000"/>
                </a:solidFill>
              </a:rPr>
              <a:t>My lips, two pilgrims, ready stand</a:t>
            </a:r>
            <a:br>
              <a:rPr lang="en-US" b="1" dirty="0">
                <a:solidFill>
                  <a:srgbClr val="FF0000"/>
                </a:solidFill>
              </a:rPr>
            </a:br>
            <a:r>
              <a:rPr lang="en-US" b="1" dirty="0">
                <a:solidFill>
                  <a:srgbClr val="FF0000"/>
                </a:solidFill>
              </a:rPr>
              <a:t>To smooth that rough touch with a tender kiss</a:t>
            </a:r>
            <a:r>
              <a:rPr lang="en-US" b="1" dirty="0" smtClean="0">
                <a:solidFill>
                  <a:srgbClr val="FF0000"/>
                </a:solidFill>
              </a:rPr>
              <a:t>.</a:t>
            </a:r>
          </a:p>
          <a:p>
            <a:pPr marL="0" indent="0">
              <a:buNone/>
            </a:pPr>
            <a:endParaRPr lang="en-US" b="1" dirty="0">
              <a:solidFill>
                <a:srgbClr val="FF0000"/>
              </a:solidFill>
            </a:endParaRPr>
          </a:p>
          <a:p>
            <a:pPr marL="0" indent="0">
              <a:buNone/>
            </a:pPr>
            <a:r>
              <a:rPr lang="en-US" b="1" dirty="0" smtClean="0">
                <a:solidFill>
                  <a:srgbClr val="002060"/>
                </a:solidFill>
              </a:rPr>
              <a:t>Romeo and Juliet</a:t>
            </a:r>
          </a:p>
          <a:p>
            <a:pPr marL="0" indent="0">
              <a:buNone/>
            </a:pPr>
            <a:r>
              <a:rPr lang="en-US" b="1" dirty="0" smtClean="0">
                <a:solidFill>
                  <a:srgbClr val="002060"/>
                </a:solidFill>
              </a:rPr>
              <a:t>Act I Scene V</a:t>
            </a:r>
          </a:p>
        </p:txBody>
      </p:sp>
      <p:sp>
        <p:nvSpPr>
          <p:cNvPr id="6" name="Text Placeholder 5"/>
          <p:cNvSpPr>
            <a:spLocks noGrp="1"/>
          </p:cNvSpPr>
          <p:nvPr>
            <p:ph type="body" sz="quarter" idx="3"/>
          </p:nvPr>
        </p:nvSpPr>
        <p:spPr/>
        <p:txBody>
          <a:bodyPr/>
          <a:lstStyle/>
          <a:p>
            <a:pPr algn="ctr"/>
            <a:r>
              <a:rPr lang="en-US" dirty="0" smtClean="0"/>
              <a:t>Context</a:t>
            </a:r>
            <a:endParaRPr lang="en-US" dirty="0"/>
          </a:p>
        </p:txBody>
      </p:sp>
      <p:sp>
        <p:nvSpPr>
          <p:cNvPr id="7" name="Content Placeholder 6"/>
          <p:cNvSpPr>
            <a:spLocks noGrp="1"/>
          </p:cNvSpPr>
          <p:nvPr>
            <p:ph sz="quarter" idx="4"/>
          </p:nvPr>
        </p:nvSpPr>
        <p:spPr/>
        <p:txBody>
          <a:bodyPr/>
          <a:lstStyle/>
          <a:p>
            <a:pPr marL="0" indent="0">
              <a:buNone/>
            </a:pPr>
            <a:r>
              <a:rPr lang="en-US" dirty="0" smtClean="0"/>
              <a:t>This line is from a portion of the play called: The Lovers’ Sonnet. Romeo is comparing kissing Juliet to having a religious experience. The word play between the two is spirited, romantic, and bittersweet since we know from the beginning of the play that these young lovers are doomed to a tragic end. </a:t>
            </a:r>
            <a:endParaRPr lang="en-US" dirty="0"/>
          </a:p>
        </p:txBody>
      </p:sp>
    </p:spTree>
    <p:extLst>
      <p:ext uri="{BB962C8B-B14F-4D97-AF65-F5344CB8AC3E}">
        <p14:creationId xmlns:p14="http://schemas.microsoft.com/office/powerpoint/2010/main" val="4536897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dirty="0" smtClean="0"/>
              <a:t>Discussion Questions</a:t>
            </a:r>
            <a:endParaRPr lang="en-US" dirty="0"/>
          </a:p>
        </p:txBody>
      </p:sp>
      <p:sp>
        <p:nvSpPr>
          <p:cNvPr id="8" name="Content Placeholder 7"/>
          <p:cNvSpPr>
            <a:spLocks noGrp="1"/>
          </p:cNvSpPr>
          <p:nvPr>
            <p:ph idx="1"/>
          </p:nvPr>
        </p:nvSpPr>
        <p:spPr/>
        <p:txBody>
          <a:bodyPr/>
          <a:lstStyle/>
          <a:p>
            <a:r>
              <a:rPr lang="en-US" b="1" dirty="0" smtClean="0"/>
              <a:t>Foreshadowing</a:t>
            </a:r>
            <a:r>
              <a:rPr lang="en-US" dirty="0" smtClean="0"/>
              <a:t> is a technique writers use to hint about events to come later in a novel or play. What do you think Aldous Huxley might be foreshadowing by having John quote </a:t>
            </a:r>
            <a:r>
              <a:rPr lang="en-US" u="sng" dirty="0" smtClean="0"/>
              <a:t>Romeo and Juliet</a:t>
            </a:r>
            <a:r>
              <a:rPr lang="en-US" dirty="0" smtClean="0"/>
              <a:t> upon first seeing </a:t>
            </a:r>
            <a:r>
              <a:rPr lang="en-US" dirty="0" err="1" smtClean="0"/>
              <a:t>Lenina</a:t>
            </a:r>
            <a:r>
              <a:rPr lang="en-US" dirty="0" smtClean="0"/>
              <a:t>? </a:t>
            </a:r>
          </a:p>
          <a:p>
            <a:endParaRPr lang="en-US" dirty="0"/>
          </a:p>
          <a:p>
            <a:r>
              <a:rPr lang="en-US" b="1" dirty="0" smtClean="0"/>
              <a:t>Situational irony</a:t>
            </a:r>
            <a:r>
              <a:rPr lang="en-US" dirty="0" smtClean="0"/>
              <a:t> occurs when a reader knows more about what is happening in a scene than does a character. What is ironic about John (Romeo) comparing </a:t>
            </a:r>
            <a:r>
              <a:rPr lang="en-US" dirty="0" err="1" smtClean="0"/>
              <a:t>Lenina</a:t>
            </a:r>
            <a:r>
              <a:rPr lang="en-US" dirty="0" smtClean="0"/>
              <a:t> (Juliet) to a saint? </a:t>
            </a:r>
          </a:p>
          <a:p>
            <a:pPr marL="0" indent="0">
              <a:buNone/>
            </a:pPr>
            <a:endParaRPr lang="en-US" b="1" dirty="0"/>
          </a:p>
        </p:txBody>
      </p:sp>
    </p:spTree>
    <p:extLst>
      <p:ext uri="{BB962C8B-B14F-4D97-AF65-F5344CB8AC3E}">
        <p14:creationId xmlns:p14="http://schemas.microsoft.com/office/powerpoint/2010/main" val="1195113447"/>
      </p:ext>
    </p:extLst>
  </p:cSld>
  <p:clrMapOvr>
    <a:masterClrMapping/>
  </p:clrMapOvr>
  <p:timing>
    <p:tnLst>
      <p:par>
        <p:cTn id="1" dur="indefinite" restart="never" nodeType="tmRoot"/>
      </p:par>
    </p:tnLst>
  </p:timing>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Spring</Template>
  <TotalTime>2568</TotalTime>
  <Words>1051</Words>
  <Application>Microsoft Office PowerPoint</Application>
  <PresentationFormat>On-screen Show (4:3)</PresentationFormat>
  <Paragraphs>79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Spring</vt:lpstr>
      <vt:lpstr>Shakespearean Allusions</vt:lpstr>
      <vt:lpstr>HAMLET</vt:lpstr>
      <vt:lpstr>Discussion Questions</vt:lpstr>
      <vt:lpstr>HAMLET</vt:lpstr>
      <vt:lpstr>Discussion Questions</vt:lpstr>
      <vt:lpstr>HAMLET</vt:lpstr>
      <vt:lpstr>Discussion Questions</vt:lpstr>
      <vt:lpstr>Romeo and Juliet</vt:lpstr>
      <vt:lpstr>Discussion Questions</vt:lpstr>
      <vt:lpstr>Romeo and Juliet</vt:lpstr>
      <vt:lpstr>Discussion Questions</vt:lpstr>
      <vt:lpstr>The Tempest</vt:lpstr>
      <vt:lpstr>Discussion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Shakespearean Allusions</dc:title>
  <dc:creator>Yvonne</dc:creator>
  <cp:lastModifiedBy>BRH</cp:lastModifiedBy>
  <cp:revision>19</cp:revision>
  <dcterms:created xsi:type="dcterms:W3CDTF">2014-12-04T02:13:20Z</dcterms:created>
  <dcterms:modified xsi:type="dcterms:W3CDTF">2015-04-09T15:32:15Z</dcterms:modified>
</cp:coreProperties>
</file>